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0" d="100"/>
          <a:sy n="80"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4/26/2020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p.brecorder.com/2006/11/2006113050279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mc/articles/PMC3842797/" TargetMode="External"/><Relationship Id="rId2" Type="http://schemas.openxmlformats.org/officeDocument/2006/relationships/hyperlink" Target="https://fp.brecorder.com/2006/11/2006113050279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1562" y="1360449"/>
            <a:ext cx="8574622" cy="3371799"/>
          </a:xfrm>
        </p:spPr>
        <p:txBody>
          <a:bodyPr>
            <a:normAutofit fontScale="90000"/>
          </a:bodyPr>
          <a:lstStyle/>
          <a:p>
            <a:r>
              <a:rPr lang="en-US" dirty="0" smtClean="0">
                <a:hlinkClick r:id="rId2" tooltip="National programme for family planning and primary healthcare"/>
              </a:rPr>
              <a:t/>
            </a:r>
            <a:br>
              <a:rPr lang="en-US" dirty="0" smtClean="0">
                <a:hlinkClick r:id="rId2" tooltip="National programme for family planning and primary healthcare"/>
              </a:rPr>
            </a:br>
            <a:r>
              <a:rPr lang="en-US" dirty="0">
                <a:hlinkClick r:id="rId2" tooltip="National programme for family planning and primary healthcare"/>
              </a:rPr>
              <a:t/>
            </a:r>
            <a:br>
              <a:rPr lang="en-US" dirty="0">
                <a:hlinkClick r:id="rId2" tooltip="National programme for family planning and primary healthcare"/>
              </a:rPr>
            </a:br>
            <a:r>
              <a:rPr lang="en-US" dirty="0" smtClean="0">
                <a:hlinkClick r:id="rId2" tooltip="National programme for family planning and primary healthcare"/>
              </a:rPr>
              <a:t>National Program </a:t>
            </a:r>
            <a:r>
              <a:rPr lang="en-US" dirty="0">
                <a:hlinkClick r:id="rId2" tooltip="National programme for family planning and primary healthcare"/>
              </a:rPr>
              <a:t>for </a:t>
            </a:r>
            <a:r>
              <a:rPr lang="en-US" dirty="0" smtClean="0">
                <a:hlinkClick r:id="rId2" tooltip="National programme for family planning and primary healthcare"/>
              </a:rPr>
              <a:t>Family </a:t>
            </a:r>
            <a:r>
              <a:rPr lang="en-US" dirty="0">
                <a:hlinkClick r:id="rId2" tooltip="National programme for family planning and primary healthcare"/>
              </a:rPr>
              <a:t>P</a:t>
            </a:r>
            <a:r>
              <a:rPr lang="en-US" dirty="0" smtClean="0">
                <a:hlinkClick r:id="rId2" tooltip="National programme for family planning and primary healthcare"/>
              </a:rPr>
              <a:t>lanning </a:t>
            </a:r>
            <a:r>
              <a:rPr lang="en-US" dirty="0">
                <a:hlinkClick r:id="rId2" tooltip="National programme for family planning and primary healthcare"/>
              </a:rPr>
              <a:t>and </a:t>
            </a:r>
            <a:r>
              <a:rPr lang="en-US" dirty="0" smtClean="0">
                <a:hlinkClick r:id="rId2" tooltip="National programme for family planning and primary healthcare"/>
              </a:rPr>
              <a:t>Primary </a:t>
            </a:r>
            <a:r>
              <a:rPr lang="en-US" dirty="0">
                <a:hlinkClick r:id="rId2" tooltip="National programme for family planning and primary healthcare"/>
              </a:rPr>
              <a:t>H</a:t>
            </a:r>
            <a:r>
              <a:rPr lang="en-US" dirty="0" smtClean="0">
                <a:hlinkClick r:id="rId2" tooltip="National programme for family planning and primary healthcare"/>
              </a:rPr>
              <a:t>ealthcare</a:t>
            </a:r>
            <a:r>
              <a:rPr lang="en-US" dirty="0"/>
              <a:t/>
            </a:r>
            <a:br>
              <a:rPr lang="en-US" dirty="0"/>
            </a:br>
            <a:endParaRPr lang="en-US" dirty="0"/>
          </a:p>
        </p:txBody>
      </p:sp>
      <p:sp>
        <p:nvSpPr>
          <p:cNvPr id="3" name="Subtitle 2"/>
          <p:cNvSpPr>
            <a:spLocks noGrp="1"/>
          </p:cNvSpPr>
          <p:nvPr>
            <p:ph type="subTitle" idx="1"/>
          </p:nvPr>
        </p:nvSpPr>
        <p:spPr>
          <a:xfrm>
            <a:off x="4571134" y="4070195"/>
            <a:ext cx="6987645" cy="790499"/>
          </a:xfrm>
        </p:spPr>
        <p:txBody>
          <a:bodyPr>
            <a:noAutofit/>
          </a:bodyPr>
          <a:lstStyle/>
          <a:p>
            <a:r>
              <a:rPr lang="en-US" sz="4800" b="1" dirty="0" smtClean="0">
                <a:solidFill>
                  <a:srgbClr val="0070C0"/>
                </a:solidFill>
              </a:rPr>
              <a:t>(FP  &amp; PHC)</a:t>
            </a:r>
            <a:endParaRPr lang="en-US" sz="4800" b="1" dirty="0">
              <a:solidFill>
                <a:srgbClr val="0070C0"/>
              </a:solidFill>
            </a:endParaRPr>
          </a:p>
        </p:txBody>
      </p:sp>
    </p:spTree>
    <p:extLst>
      <p:ext uri="{BB962C8B-B14F-4D97-AF65-F5344CB8AC3E}">
        <p14:creationId xmlns:p14="http://schemas.microsoft.com/office/powerpoint/2010/main" val="1205164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4219"/>
          </a:xfrm>
        </p:spPr>
        <p:txBody>
          <a:bodyPr/>
          <a:lstStyle/>
          <a:p>
            <a:pPr algn="l"/>
            <a:r>
              <a:rPr lang="en-US" dirty="0" smtClean="0"/>
              <a:t>Threats to the Program:</a:t>
            </a:r>
            <a:endParaRPr lang="en-US" dirty="0"/>
          </a:p>
        </p:txBody>
      </p:sp>
      <p:sp>
        <p:nvSpPr>
          <p:cNvPr id="3" name="Content Placeholder 2"/>
          <p:cNvSpPr>
            <a:spLocks noGrp="1"/>
          </p:cNvSpPr>
          <p:nvPr>
            <p:ph idx="1"/>
          </p:nvPr>
        </p:nvSpPr>
        <p:spPr>
          <a:xfrm>
            <a:off x="1484310" y="1550021"/>
            <a:ext cx="10018713" cy="4241180"/>
          </a:xfrm>
        </p:spPr>
        <p:txBody>
          <a:bodyPr/>
          <a:lstStyle/>
          <a:p>
            <a:pPr>
              <a:buFont typeface="Wingdings" panose="05000000000000000000" pitchFamily="2" charset="2"/>
              <a:buChar char="Ø"/>
            </a:pPr>
            <a:r>
              <a:rPr lang="en-US" dirty="0"/>
              <a:t>Poverty, patriarchy and social norms</a:t>
            </a:r>
          </a:p>
          <a:p>
            <a:pPr>
              <a:buFont typeface="Wingdings" panose="05000000000000000000" pitchFamily="2" charset="2"/>
              <a:buChar char="Ø"/>
            </a:pPr>
            <a:r>
              <a:rPr lang="en-US" dirty="0" smtClean="0"/>
              <a:t> </a:t>
            </a:r>
            <a:r>
              <a:rPr lang="en-US" dirty="0"/>
              <a:t>Political interference</a:t>
            </a:r>
          </a:p>
          <a:p>
            <a:pPr>
              <a:buFont typeface="Wingdings" panose="05000000000000000000" pitchFamily="2" charset="2"/>
              <a:buChar char="Ø"/>
            </a:pPr>
            <a:r>
              <a:rPr lang="en-US" dirty="0" smtClean="0"/>
              <a:t> </a:t>
            </a:r>
            <a:r>
              <a:rPr lang="en-US" dirty="0"/>
              <a:t>Lack of funds</a:t>
            </a:r>
          </a:p>
          <a:p>
            <a:pPr>
              <a:buFont typeface="Wingdings" panose="05000000000000000000" pitchFamily="2" charset="2"/>
              <a:buChar char="Ø"/>
            </a:pPr>
            <a:r>
              <a:rPr lang="en-US" dirty="0" smtClean="0"/>
              <a:t> </a:t>
            </a:r>
            <a:r>
              <a:rPr lang="en-US" dirty="0"/>
              <a:t>Political and social environment</a:t>
            </a:r>
          </a:p>
          <a:p>
            <a:pPr>
              <a:buFont typeface="Wingdings" panose="05000000000000000000" pitchFamily="2" charset="2"/>
              <a:buChar char="Ø"/>
            </a:pPr>
            <a:r>
              <a:rPr lang="en-US" dirty="0" smtClean="0"/>
              <a:t> </a:t>
            </a:r>
            <a:r>
              <a:rPr lang="en-US" dirty="0"/>
              <a:t>Non-acceptance by established medical professions</a:t>
            </a:r>
          </a:p>
          <a:p>
            <a:pPr>
              <a:buFont typeface="Wingdings" panose="05000000000000000000" pitchFamily="2" charset="2"/>
              <a:buChar char="Ø"/>
            </a:pPr>
            <a:r>
              <a:rPr lang="en-US" dirty="0" smtClean="0"/>
              <a:t> </a:t>
            </a:r>
            <a:r>
              <a:rPr lang="en-US" dirty="0"/>
              <a:t>Quackery implications</a:t>
            </a:r>
          </a:p>
          <a:p>
            <a:endParaRPr lang="en-US" dirty="0"/>
          </a:p>
        </p:txBody>
      </p:sp>
    </p:spTree>
    <p:extLst>
      <p:ext uri="{BB962C8B-B14F-4D97-AF65-F5344CB8AC3E}">
        <p14:creationId xmlns:p14="http://schemas.microsoft.com/office/powerpoint/2010/main" val="322126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73205"/>
            <a:ext cx="10018713" cy="752707"/>
          </a:xfrm>
        </p:spPr>
        <p:txBody>
          <a:bodyPr/>
          <a:lstStyle/>
          <a:p>
            <a:pPr algn="l"/>
            <a:r>
              <a:rPr lang="en-US" dirty="0" smtClean="0"/>
              <a:t>Impact of the Program:</a:t>
            </a:r>
            <a:endParaRPr lang="en-US" dirty="0"/>
          </a:p>
        </p:txBody>
      </p:sp>
      <p:sp>
        <p:nvSpPr>
          <p:cNvPr id="3" name="Content Placeholder 2"/>
          <p:cNvSpPr>
            <a:spLocks noGrp="1"/>
          </p:cNvSpPr>
          <p:nvPr>
            <p:ph idx="1"/>
          </p:nvPr>
        </p:nvSpPr>
        <p:spPr>
          <a:xfrm>
            <a:off x="1484310" y="1182029"/>
            <a:ext cx="10018713" cy="5497551"/>
          </a:xfrm>
        </p:spPr>
        <p:txBody>
          <a:bodyPr>
            <a:normAutofit fontScale="92500" lnSpcReduction="20000"/>
          </a:bodyPr>
          <a:lstStyle/>
          <a:p>
            <a:pPr marL="0" indent="0" algn="just">
              <a:buNone/>
            </a:pPr>
            <a:r>
              <a:rPr lang="en-US" dirty="0" smtClean="0"/>
              <a:t>		It </a:t>
            </a:r>
            <a:r>
              <a:rPr lang="en-US" dirty="0"/>
              <a:t>is a matter of great pride for us that the </a:t>
            </a:r>
            <a:r>
              <a:rPr lang="en-US" dirty="0" err="1"/>
              <a:t>Programme</a:t>
            </a:r>
            <a:r>
              <a:rPr lang="en-US" dirty="0"/>
              <a:t> has been </a:t>
            </a:r>
            <a:r>
              <a:rPr lang="en-US" b="1" dirty="0"/>
              <a:t>rated as success </a:t>
            </a:r>
            <a:r>
              <a:rPr lang="en-US" dirty="0"/>
              <a:t>by various national and international agencies. The results of recent evaluation carried out by Oxford Policy Management group (OPM). UK shows that </a:t>
            </a:r>
            <a:r>
              <a:rPr lang="en-US" b="1" dirty="0"/>
              <a:t>most of the health indicators in the population covered by the LHWs are significantly better as compared to non-LHWs covered areas</a:t>
            </a:r>
            <a:r>
              <a:rPr lang="en-US" dirty="0"/>
              <a:t>. LHWs are reaching at the doorsteps of the community and are providing primary health care services to them</a:t>
            </a:r>
            <a:r>
              <a:rPr lang="en-US" dirty="0" smtClean="0"/>
              <a:t>.</a:t>
            </a:r>
          </a:p>
          <a:p>
            <a:pPr marL="0" indent="0" algn="just">
              <a:buNone/>
            </a:pPr>
            <a:r>
              <a:rPr lang="en-US" dirty="0"/>
              <a:t/>
            </a:r>
            <a:br>
              <a:rPr lang="en-US" dirty="0"/>
            </a:br>
            <a:r>
              <a:rPr lang="en-US" dirty="0" smtClean="0"/>
              <a:t>		The </a:t>
            </a:r>
            <a:r>
              <a:rPr lang="en-US" dirty="0"/>
              <a:t>national </a:t>
            </a:r>
            <a:r>
              <a:rPr lang="en-US" dirty="0" err="1"/>
              <a:t>programme</a:t>
            </a:r>
            <a:r>
              <a:rPr lang="en-US" dirty="0"/>
              <a:t> for FP &amp; PHC has played </a:t>
            </a:r>
            <a:r>
              <a:rPr lang="en-US" b="1" dirty="0"/>
              <a:t>a significant role in women empowerment </a:t>
            </a:r>
            <a:r>
              <a:rPr lang="en-US" dirty="0"/>
              <a:t>by creating job opportunities to rural women by employing 96000 LHWs and around 3000 supervisors in the field. The third Evaluation Report showed that </a:t>
            </a:r>
            <a:r>
              <a:rPr lang="en-US" b="1" dirty="0"/>
              <a:t>communities have shown confidence in LHWs</a:t>
            </a:r>
            <a:r>
              <a:rPr lang="en-US" dirty="0"/>
              <a:t> and accepted them as preventive health care providers</a:t>
            </a:r>
            <a:r>
              <a:rPr lang="en-US" dirty="0" smtClean="0"/>
              <a:t>.</a:t>
            </a:r>
          </a:p>
          <a:p>
            <a:pPr marL="0" indent="0" algn="just">
              <a:buNone/>
            </a:pPr>
            <a:r>
              <a:rPr lang="en-US" dirty="0"/>
              <a:t/>
            </a:r>
            <a:br>
              <a:rPr lang="en-US" dirty="0"/>
            </a:br>
            <a:r>
              <a:rPr lang="en-US" dirty="0" smtClean="0"/>
              <a:t>	The </a:t>
            </a:r>
            <a:r>
              <a:rPr lang="en-US" dirty="0"/>
              <a:t>LHWs working in the most remote areas of the country not only provide primary health care services at the doorsteps of the community but are also the </a:t>
            </a:r>
            <a:r>
              <a:rPr lang="en-US" b="1" dirty="0"/>
              <a:t>source of inspiration </a:t>
            </a:r>
            <a:r>
              <a:rPr lang="en-US" dirty="0"/>
              <a:t>for other women of their community. Thus, this </a:t>
            </a:r>
            <a:r>
              <a:rPr lang="en-US" dirty="0" err="1"/>
              <a:t>Programme</a:t>
            </a:r>
            <a:r>
              <a:rPr lang="en-US" dirty="0"/>
              <a:t> has </a:t>
            </a:r>
            <a:r>
              <a:rPr lang="en-US" b="1" dirty="0"/>
              <a:t>upgraded the status of women</a:t>
            </a:r>
            <a:r>
              <a:rPr lang="en-US" dirty="0"/>
              <a:t> in an underdeveloped and male dominated society.</a:t>
            </a:r>
          </a:p>
        </p:txBody>
      </p:sp>
    </p:spTree>
    <p:extLst>
      <p:ext uri="{BB962C8B-B14F-4D97-AF65-F5344CB8AC3E}">
        <p14:creationId xmlns:p14="http://schemas.microsoft.com/office/powerpoint/2010/main" val="350529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31488"/>
          </a:xfrm>
        </p:spPr>
        <p:txBody>
          <a:bodyPr/>
          <a:lstStyle/>
          <a:p>
            <a:pPr algn="l"/>
            <a:r>
              <a:rPr lang="en-US" dirty="0" smtClean="0"/>
              <a:t>Source:</a:t>
            </a:r>
            <a:endParaRPr lang="en-US" dirty="0"/>
          </a:p>
        </p:txBody>
      </p:sp>
      <p:sp>
        <p:nvSpPr>
          <p:cNvPr id="3" name="Content Placeholder 2"/>
          <p:cNvSpPr>
            <a:spLocks noGrp="1"/>
          </p:cNvSpPr>
          <p:nvPr>
            <p:ph idx="1"/>
          </p:nvPr>
        </p:nvSpPr>
        <p:spPr>
          <a:xfrm>
            <a:off x="1484311" y="1583474"/>
            <a:ext cx="10018713" cy="3505200"/>
          </a:xfrm>
        </p:spPr>
        <p:txBody>
          <a:bodyPr>
            <a:normAutofit/>
          </a:bodyPr>
          <a:lstStyle/>
          <a:p>
            <a:pPr marL="0" indent="0">
              <a:buNone/>
            </a:pPr>
            <a:r>
              <a:rPr lang="en-US" dirty="0" smtClean="0">
                <a:solidFill>
                  <a:srgbClr val="0070C0"/>
                </a:solidFill>
              </a:rPr>
              <a:t>Business Recorder. (2006).  </a:t>
            </a:r>
            <a:r>
              <a:rPr lang="en-US" dirty="0" err="1" smtClean="0">
                <a:solidFill>
                  <a:srgbClr val="0070C0"/>
                </a:solidFill>
              </a:rPr>
              <a:t>Nationalprogramfor</a:t>
            </a:r>
            <a:r>
              <a:rPr lang="en-US" dirty="0" smtClean="0">
                <a:solidFill>
                  <a:srgbClr val="0070C0"/>
                </a:solidFill>
              </a:rPr>
              <a:t> family planning and primary 	healthcare. Retrieved April 24, 2020, from 	</a:t>
            </a:r>
            <a:r>
              <a:rPr lang="en-US" dirty="0" smtClean="0">
                <a:hlinkClick r:id="rId2"/>
              </a:rPr>
              <a:t>https</a:t>
            </a:r>
            <a:r>
              <a:rPr lang="en-US" dirty="0">
                <a:hlinkClick r:id="rId2"/>
              </a:rPr>
              <a:t>://fp.brecorder.com/2006/11/20061130502794</a:t>
            </a:r>
            <a:r>
              <a:rPr lang="en-US" dirty="0" smtClean="0">
                <a:hlinkClick r:id="rId2"/>
              </a:rPr>
              <a:t>/</a:t>
            </a:r>
            <a:endParaRPr lang="en-US" dirty="0" smtClean="0"/>
          </a:p>
          <a:p>
            <a:pPr marL="0" indent="0">
              <a:buNone/>
            </a:pPr>
            <a:endParaRPr lang="en-US" dirty="0" smtClean="0">
              <a:solidFill>
                <a:srgbClr val="0070C0"/>
              </a:solidFill>
            </a:endParaRPr>
          </a:p>
          <a:p>
            <a:pPr marL="0" indent="0">
              <a:buNone/>
            </a:pPr>
            <a:r>
              <a:rPr lang="en-US" dirty="0" err="1" smtClean="0">
                <a:solidFill>
                  <a:srgbClr val="0070C0"/>
                </a:solidFill>
              </a:rPr>
              <a:t>Wazir</a:t>
            </a:r>
            <a:r>
              <a:rPr lang="en-US" dirty="0" smtClean="0">
                <a:solidFill>
                  <a:srgbClr val="0070C0"/>
                </a:solidFill>
              </a:rPr>
              <a:t>, M. S., Shaikh, B.T.  &amp; Ahmad, A. (2013). </a:t>
            </a:r>
            <a:r>
              <a:rPr lang="en-US" dirty="0">
                <a:solidFill>
                  <a:srgbClr val="0070C0"/>
                </a:solidFill>
              </a:rPr>
              <a:t>National program for </a:t>
            </a:r>
            <a:r>
              <a:rPr lang="en-US" dirty="0" smtClean="0">
                <a:solidFill>
                  <a:srgbClr val="0070C0"/>
                </a:solidFill>
              </a:rPr>
              <a:t>family	planning </a:t>
            </a:r>
            <a:r>
              <a:rPr lang="en-US" dirty="0">
                <a:solidFill>
                  <a:srgbClr val="0070C0"/>
                </a:solidFill>
              </a:rPr>
              <a:t>and primary health care Pakistan: </a:t>
            </a:r>
            <a:r>
              <a:rPr lang="en-US" dirty="0" smtClean="0">
                <a:solidFill>
                  <a:srgbClr val="0070C0"/>
                </a:solidFill>
              </a:rPr>
              <a:t>A </a:t>
            </a:r>
            <a:r>
              <a:rPr lang="en-US" dirty="0">
                <a:solidFill>
                  <a:srgbClr val="0070C0"/>
                </a:solidFill>
              </a:rPr>
              <a:t>SWOT </a:t>
            </a:r>
            <a:r>
              <a:rPr lang="en-US" dirty="0" smtClean="0">
                <a:solidFill>
                  <a:srgbClr val="0070C0"/>
                </a:solidFill>
              </a:rPr>
              <a:t>analysis. </a:t>
            </a:r>
            <a:r>
              <a:rPr lang="en-US" smtClean="0">
                <a:solidFill>
                  <a:srgbClr val="0070C0"/>
                </a:solidFill>
              </a:rPr>
              <a:t>Retrieved 	April </a:t>
            </a:r>
            <a:r>
              <a:rPr lang="en-US" dirty="0" smtClean="0">
                <a:solidFill>
                  <a:srgbClr val="0070C0"/>
                </a:solidFill>
              </a:rPr>
              <a:t>24,2020, </a:t>
            </a:r>
            <a:r>
              <a:rPr lang="en-US" smtClean="0">
                <a:solidFill>
                  <a:srgbClr val="0070C0"/>
                </a:solidFill>
              </a:rPr>
              <a:t>from</a:t>
            </a:r>
            <a:r>
              <a:rPr lang="en-US">
                <a:solidFill>
                  <a:srgbClr val="0070C0"/>
                </a:solidFill>
              </a:rPr>
              <a:t> </a:t>
            </a:r>
            <a:r>
              <a:rPr lang="en-US" smtClean="0">
                <a:solidFill>
                  <a:srgbClr val="0070C0"/>
                </a:solidFill>
              </a:rPr>
              <a:t>	</a:t>
            </a:r>
            <a:r>
              <a:rPr lang="en-US" smtClean="0">
                <a:hlinkClick r:id="rId3"/>
              </a:rPr>
              <a:t>https</a:t>
            </a:r>
            <a:r>
              <a:rPr lang="en-US" dirty="0">
                <a:hlinkClick r:id="rId3"/>
              </a:rPr>
              <a:t>://www.ncbi.nlm.nih.gov/pmc/articles/PMC3842797/</a:t>
            </a:r>
            <a:endParaRPr lang="en-US" dirty="0"/>
          </a:p>
        </p:txBody>
      </p:sp>
    </p:spTree>
    <p:extLst>
      <p:ext uri="{BB962C8B-B14F-4D97-AF65-F5344CB8AC3E}">
        <p14:creationId xmlns:p14="http://schemas.microsoft.com/office/powerpoint/2010/main" val="228364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53789"/>
          </a:xfrm>
        </p:spPr>
        <p:txBody>
          <a:bodyPr/>
          <a:lstStyle/>
          <a:p>
            <a:pPr algn="l"/>
            <a:r>
              <a:rPr lang="en-US" b="1" dirty="0"/>
              <a:t>Introduction:</a:t>
            </a:r>
          </a:p>
        </p:txBody>
      </p:sp>
      <p:sp>
        <p:nvSpPr>
          <p:cNvPr id="3" name="Content Placeholder 2"/>
          <p:cNvSpPr>
            <a:spLocks noGrp="1"/>
          </p:cNvSpPr>
          <p:nvPr>
            <p:ph idx="1"/>
          </p:nvPr>
        </p:nvSpPr>
        <p:spPr>
          <a:xfrm>
            <a:off x="1484310" y="1739591"/>
            <a:ext cx="10018713" cy="4051610"/>
          </a:xfrm>
        </p:spPr>
        <p:txBody>
          <a:bodyPr>
            <a:normAutofit fontScale="92500" lnSpcReduction="10000"/>
          </a:bodyPr>
          <a:lstStyle/>
          <a:p>
            <a:pPr marL="0" indent="0" algn="just">
              <a:buNone/>
            </a:pPr>
            <a:r>
              <a:rPr lang="en-US" dirty="0" smtClean="0"/>
              <a:t>	Accepting </a:t>
            </a:r>
            <a:r>
              <a:rPr lang="en-US" dirty="0"/>
              <a:t>the challenge to bring about positive and visible change in the health status of the country. </a:t>
            </a:r>
            <a:r>
              <a:rPr lang="en-US" b="1" dirty="0"/>
              <a:t>Ministry of Health </a:t>
            </a:r>
            <a:r>
              <a:rPr lang="en-US" dirty="0"/>
              <a:t>has initiated a comprehensive </a:t>
            </a:r>
            <a:r>
              <a:rPr lang="en-US" b="1" dirty="0"/>
              <a:t>Primary Health Care </a:t>
            </a:r>
            <a:r>
              <a:rPr lang="en-US" b="1" dirty="0" smtClean="0"/>
              <a:t>Program</a:t>
            </a:r>
            <a:r>
              <a:rPr lang="en-US" dirty="0" smtClean="0"/>
              <a:t>, </a:t>
            </a:r>
            <a:r>
              <a:rPr lang="en-US" dirty="0"/>
              <a:t>which was launched in </a:t>
            </a:r>
            <a:r>
              <a:rPr lang="en-US" b="1" dirty="0"/>
              <a:t>1994</a:t>
            </a:r>
            <a:r>
              <a:rPr lang="en-US" dirty="0" smtClean="0"/>
              <a:t>.</a:t>
            </a:r>
          </a:p>
          <a:p>
            <a:pPr marL="0" indent="0" algn="just">
              <a:buNone/>
            </a:pPr>
            <a:r>
              <a:rPr lang="en-US" dirty="0" smtClean="0"/>
              <a:t>	The </a:t>
            </a:r>
            <a:r>
              <a:rPr lang="en-US" b="1" dirty="0"/>
              <a:t>main thrust </a:t>
            </a:r>
            <a:r>
              <a:rPr lang="en-US" dirty="0"/>
              <a:t>of the </a:t>
            </a:r>
            <a:r>
              <a:rPr lang="en-US" dirty="0" smtClean="0"/>
              <a:t>Program was </a:t>
            </a:r>
            <a:r>
              <a:rPr lang="en-US" b="1" dirty="0"/>
              <a:t>to extend the outreach services to the communities through selection and training of 100,000 lady health workers (LHWs)</a:t>
            </a:r>
            <a:r>
              <a:rPr lang="en-US" dirty="0"/>
              <a:t> from all over the country. In a phase wise manner.</a:t>
            </a:r>
            <a:br>
              <a:rPr lang="en-US" dirty="0"/>
            </a:br>
            <a:r>
              <a:rPr lang="en-US" dirty="0"/>
              <a:t/>
            </a:r>
            <a:br>
              <a:rPr lang="en-US" dirty="0"/>
            </a:br>
            <a:r>
              <a:rPr lang="en-US" dirty="0" smtClean="0"/>
              <a:t>	Today </a:t>
            </a:r>
            <a:r>
              <a:rPr lang="en-US" b="1" dirty="0"/>
              <a:t>96000 LHWs </a:t>
            </a:r>
            <a:r>
              <a:rPr lang="en-US" dirty="0"/>
              <a:t>are rendering valuable services elevate the health standards of people with untiring dedication and compassion. Moving forward day by day, now the </a:t>
            </a:r>
            <a:r>
              <a:rPr lang="en-US" dirty="0" err="1"/>
              <a:t>Programme</a:t>
            </a:r>
            <a:r>
              <a:rPr lang="en-US" dirty="0"/>
              <a:t> has got the </a:t>
            </a:r>
            <a:r>
              <a:rPr lang="en-US" b="1" dirty="0"/>
              <a:t>status of being the largest community based </a:t>
            </a:r>
            <a:r>
              <a:rPr lang="en-US" b="1" dirty="0" err="1"/>
              <a:t>programme</a:t>
            </a:r>
            <a:r>
              <a:rPr lang="en-US" b="1" dirty="0"/>
              <a:t> of Pakistan </a:t>
            </a:r>
            <a:r>
              <a:rPr lang="en-US" dirty="0"/>
              <a:t>and also ranked amongst the revolutionary initiatives of the world in health sector.</a:t>
            </a:r>
          </a:p>
        </p:txBody>
      </p:sp>
    </p:spTree>
    <p:extLst>
      <p:ext uri="{BB962C8B-B14F-4D97-AF65-F5344CB8AC3E}">
        <p14:creationId xmlns:p14="http://schemas.microsoft.com/office/powerpoint/2010/main" val="197205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09133"/>
          </a:xfrm>
        </p:spPr>
        <p:txBody>
          <a:bodyPr>
            <a:normAutofit fontScale="90000"/>
          </a:bodyPr>
          <a:lstStyle/>
          <a:p>
            <a:pPr algn="l"/>
            <a:r>
              <a:rPr lang="en-US" b="1" dirty="0" smtClean="0"/>
              <a:t>Major Objectives:</a:t>
            </a:r>
            <a:r>
              <a:rPr lang="en-US" dirty="0"/>
              <a:t/>
            </a:r>
            <a:br>
              <a:rPr lang="en-US" dirty="0"/>
            </a:br>
            <a:endParaRPr lang="en-US" dirty="0"/>
          </a:p>
        </p:txBody>
      </p:sp>
      <p:sp>
        <p:nvSpPr>
          <p:cNvPr id="3" name="Content Placeholder 2"/>
          <p:cNvSpPr>
            <a:spLocks noGrp="1"/>
          </p:cNvSpPr>
          <p:nvPr>
            <p:ph idx="1"/>
          </p:nvPr>
        </p:nvSpPr>
        <p:spPr>
          <a:xfrm>
            <a:off x="1484310" y="412595"/>
            <a:ext cx="10018713" cy="6055938"/>
          </a:xfrm>
        </p:spPr>
        <p:txBody>
          <a:bodyPr/>
          <a:lstStyle/>
          <a:p>
            <a:pPr algn="just">
              <a:buFont typeface="Wingdings" panose="05000000000000000000" pitchFamily="2" charset="2"/>
              <a:buChar char="Ø"/>
            </a:pPr>
            <a:r>
              <a:rPr lang="en-US" dirty="0"/>
              <a:t> To provide the preventive, curative and rehabilitative services to which the entire community has effective </a:t>
            </a:r>
            <a:r>
              <a:rPr lang="en-US" dirty="0" smtClean="0"/>
              <a:t>access.</a:t>
            </a:r>
          </a:p>
          <a:p>
            <a:pPr algn="just">
              <a:buFont typeface="Wingdings" panose="05000000000000000000" pitchFamily="2" charset="2"/>
              <a:buChar char="Ø"/>
            </a:pPr>
            <a:r>
              <a:rPr lang="en-US" dirty="0" smtClean="0"/>
              <a:t>To </a:t>
            </a:r>
            <a:r>
              <a:rPr lang="en-US" dirty="0"/>
              <a:t>bring about community participation through creation of awareness, change of attitude, </a:t>
            </a:r>
            <a:r>
              <a:rPr lang="en-US" dirty="0" err="1"/>
              <a:t>organisation</a:t>
            </a:r>
            <a:r>
              <a:rPr lang="en-US" dirty="0"/>
              <a:t> and </a:t>
            </a:r>
            <a:r>
              <a:rPr lang="en-US" dirty="0" err="1"/>
              <a:t>mobilisation</a:t>
            </a:r>
            <a:r>
              <a:rPr lang="en-US" dirty="0"/>
              <a:t> of </a:t>
            </a:r>
            <a:r>
              <a:rPr lang="en-US" dirty="0" smtClean="0"/>
              <a:t>support.</a:t>
            </a:r>
          </a:p>
          <a:p>
            <a:pPr algn="just">
              <a:buFont typeface="Wingdings" panose="05000000000000000000" pitchFamily="2" charset="2"/>
              <a:buChar char="Ø"/>
            </a:pPr>
            <a:r>
              <a:rPr lang="en-US" dirty="0" smtClean="0"/>
              <a:t>To </a:t>
            </a:r>
            <a:r>
              <a:rPr lang="en-US" dirty="0"/>
              <a:t>improve the </a:t>
            </a:r>
            <a:r>
              <a:rPr lang="en-US" dirty="0" err="1"/>
              <a:t>utilisation</a:t>
            </a:r>
            <a:r>
              <a:rPr lang="en-US" dirty="0"/>
              <a:t> of the health facilities by bridging the gap between the community and health services, through the </a:t>
            </a:r>
            <a:r>
              <a:rPr lang="en-US" dirty="0" smtClean="0"/>
              <a:t>LHWs.</a:t>
            </a:r>
          </a:p>
          <a:p>
            <a:pPr algn="just">
              <a:buFont typeface="Wingdings" panose="05000000000000000000" pitchFamily="2" charset="2"/>
              <a:buChar char="Ø"/>
            </a:pPr>
            <a:r>
              <a:rPr lang="en-US" dirty="0" smtClean="0"/>
              <a:t>To </a:t>
            </a:r>
            <a:r>
              <a:rPr lang="en-US" dirty="0"/>
              <a:t>gradually integrate the existing health care delivery </a:t>
            </a:r>
            <a:r>
              <a:rPr lang="en-US" dirty="0" err="1"/>
              <a:t>programmes</a:t>
            </a:r>
            <a:r>
              <a:rPr lang="en-US" dirty="0"/>
              <a:t> like EPI, Malaria control, Nutrition, MCH within National </a:t>
            </a:r>
            <a:r>
              <a:rPr lang="en-US" dirty="0" err="1"/>
              <a:t>Programme</a:t>
            </a:r>
            <a:r>
              <a:rPr lang="en-US" dirty="0"/>
              <a:t>.</a:t>
            </a:r>
          </a:p>
        </p:txBody>
      </p:sp>
    </p:spTree>
    <p:extLst>
      <p:ext uri="{BB962C8B-B14F-4D97-AF65-F5344CB8AC3E}">
        <p14:creationId xmlns:p14="http://schemas.microsoft.com/office/powerpoint/2010/main" val="204109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4644"/>
          </a:xfrm>
        </p:spPr>
        <p:txBody>
          <a:bodyPr/>
          <a:lstStyle/>
          <a:p>
            <a:pPr algn="l"/>
            <a:r>
              <a:rPr lang="en-US" b="1" dirty="0" smtClean="0"/>
              <a:t>Concept of </a:t>
            </a:r>
            <a:r>
              <a:rPr lang="en-US" b="1" dirty="0"/>
              <a:t>LHW:</a:t>
            </a:r>
            <a:endParaRPr lang="en-US" dirty="0"/>
          </a:p>
        </p:txBody>
      </p:sp>
      <p:sp>
        <p:nvSpPr>
          <p:cNvPr id="3" name="Content Placeholder 2"/>
          <p:cNvSpPr>
            <a:spLocks noGrp="1"/>
          </p:cNvSpPr>
          <p:nvPr>
            <p:ph idx="1"/>
          </p:nvPr>
        </p:nvSpPr>
        <p:spPr>
          <a:xfrm>
            <a:off x="1484310" y="1580445"/>
            <a:ext cx="10018713" cy="5057422"/>
          </a:xfrm>
        </p:spPr>
        <p:txBody>
          <a:bodyPr>
            <a:normAutofit lnSpcReduction="10000"/>
          </a:bodyPr>
          <a:lstStyle/>
          <a:p>
            <a:pPr marL="0" indent="0" algn="just">
              <a:buNone/>
            </a:pPr>
            <a:r>
              <a:rPr lang="en-US" dirty="0" smtClean="0"/>
              <a:t>		The </a:t>
            </a:r>
            <a:r>
              <a:rPr lang="en-US" dirty="0"/>
              <a:t>dynamic concept of LHW was introduced to bring about a silent revolution in ensuring quality healthcare to people especially to those living in rural areas. Under the </a:t>
            </a:r>
            <a:r>
              <a:rPr lang="en-US" dirty="0" err="1"/>
              <a:t>Programme</a:t>
            </a:r>
            <a:r>
              <a:rPr lang="en-US" dirty="0"/>
              <a:t>, </a:t>
            </a:r>
            <a:r>
              <a:rPr lang="en-US" b="1" dirty="0"/>
              <a:t>women of the respective localities are trained as LHW to improve the health status of the people.</a:t>
            </a:r>
            <a:br>
              <a:rPr lang="en-US" b="1" dirty="0"/>
            </a:br>
            <a:r>
              <a:rPr lang="en-US" dirty="0"/>
              <a:t/>
            </a:r>
            <a:br>
              <a:rPr lang="en-US" dirty="0"/>
            </a:br>
            <a:r>
              <a:rPr lang="en-US" dirty="0" smtClean="0"/>
              <a:t>		Having </a:t>
            </a:r>
            <a:r>
              <a:rPr lang="en-US" dirty="0"/>
              <a:t>got the necessary training, a LHW visits the people at their homes and takes care of their health with quality healthcare and proper counselling to live a healthy life. </a:t>
            </a:r>
            <a:endParaRPr lang="en-US" dirty="0" smtClean="0"/>
          </a:p>
          <a:p>
            <a:pPr marL="0" indent="0" algn="just">
              <a:buNone/>
            </a:pPr>
            <a:r>
              <a:rPr lang="en-US" dirty="0"/>
              <a:t>	</a:t>
            </a:r>
            <a:r>
              <a:rPr lang="en-US" dirty="0" smtClean="0"/>
              <a:t>	As </a:t>
            </a:r>
            <a:r>
              <a:rPr lang="en-US" dirty="0"/>
              <a:t>she belongs to their own areas, people especially women don't feel shy to share their health related problems and consequently get them cured. In this way LHW has been acting as an </a:t>
            </a:r>
            <a:r>
              <a:rPr lang="en-US" b="1" dirty="0"/>
              <a:t>agent of change </a:t>
            </a:r>
            <a:r>
              <a:rPr lang="en-US" dirty="0"/>
              <a:t>in improving national health indicators.</a:t>
            </a:r>
            <a:br>
              <a:rPr lang="en-US" dirty="0"/>
            </a:br>
            <a:r>
              <a:rPr lang="en-US" dirty="0"/>
              <a:t/>
            </a:r>
            <a:br>
              <a:rPr lang="en-US" dirty="0"/>
            </a:br>
            <a:endParaRPr lang="en-US" dirty="0"/>
          </a:p>
        </p:txBody>
      </p:sp>
    </p:spTree>
    <p:extLst>
      <p:ext uri="{BB962C8B-B14F-4D97-AF65-F5344CB8AC3E}">
        <p14:creationId xmlns:p14="http://schemas.microsoft.com/office/powerpoint/2010/main" val="2347695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72911"/>
            <a:ext cx="10018713" cy="905933"/>
          </a:xfrm>
        </p:spPr>
        <p:txBody>
          <a:bodyPr/>
          <a:lstStyle/>
          <a:p>
            <a:pPr algn="l"/>
            <a:r>
              <a:rPr lang="en-US" dirty="0" err="1" smtClean="0"/>
              <a:t>Cont</a:t>
            </a:r>
            <a:endParaRPr lang="en-US" dirty="0"/>
          </a:p>
        </p:txBody>
      </p:sp>
      <p:sp>
        <p:nvSpPr>
          <p:cNvPr id="3" name="Content Placeholder 2"/>
          <p:cNvSpPr>
            <a:spLocks noGrp="1"/>
          </p:cNvSpPr>
          <p:nvPr>
            <p:ph idx="1"/>
          </p:nvPr>
        </p:nvSpPr>
        <p:spPr>
          <a:xfrm>
            <a:off x="1484310" y="1478844"/>
            <a:ext cx="10018713" cy="4492978"/>
          </a:xfrm>
        </p:spPr>
        <p:txBody>
          <a:bodyPr>
            <a:normAutofit/>
          </a:bodyPr>
          <a:lstStyle/>
          <a:p>
            <a:pPr marL="0" indent="0" algn="just">
              <a:buNone/>
            </a:pPr>
            <a:r>
              <a:rPr lang="en-US" dirty="0" smtClean="0"/>
              <a:t>		Initially</a:t>
            </a:r>
            <a:r>
              <a:rPr lang="en-US" dirty="0"/>
              <a:t>, the </a:t>
            </a:r>
            <a:r>
              <a:rPr lang="en-US" dirty="0" err="1"/>
              <a:t>Programme</a:t>
            </a:r>
            <a:r>
              <a:rPr lang="en-US" dirty="0"/>
              <a:t> was launched in the rural areas. Keeping in view the prevailing health status of the country, the activities were also extended to the under served urban communities. However, considering the need of health services in rural areas, the </a:t>
            </a:r>
            <a:r>
              <a:rPr lang="en-US" dirty="0" err="1"/>
              <a:t>Programme</a:t>
            </a:r>
            <a:r>
              <a:rPr lang="en-US" dirty="0"/>
              <a:t> has recently been frozen in urban/semi urban areas, to increase coverage in rural areas.</a:t>
            </a:r>
            <a:br>
              <a:rPr lang="en-US" dirty="0"/>
            </a:br>
            <a:r>
              <a:rPr lang="en-US" dirty="0"/>
              <a:t/>
            </a:r>
            <a:br>
              <a:rPr lang="en-US" dirty="0"/>
            </a:br>
            <a:r>
              <a:rPr lang="en-US" dirty="0" smtClean="0"/>
              <a:t>		At </a:t>
            </a:r>
            <a:r>
              <a:rPr lang="en-US" dirty="0"/>
              <a:t>present, </a:t>
            </a:r>
            <a:r>
              <a:rPr lang="en-US" b="1" dirty="0"/>
              <a:t>96000 LHWs are deployed </a:t>
            </a:r>
            <a:r>
              <a:rPr lang="en-US" dirty="0"/>
              <a:t>in the field. Their field activities are regularly </a:t>
            </a:r>
            <a:r>
              <a:rPr lang="en-US" b="1" dirty="0"/>
              <a:t>monitored by the Lady Health Supervisors (LHS).</a:t>
            </a:r>
            <a:r>
              <a:rPr lang="en-US" dirty="0"/>
              <a:t> </a:t>
            </a:r>
            <a:endParaRPr lang="en-US" dirty="0" smtClean="0"/>
          </a:p>
          <a:p>
            <a:pPr marL="0" indent="0" algn="just">
              <a:buNone/>
            </a:pPr>
            <a:r>
              <a:rPr lang="en-US" dirty="0"/>
              <a:t>	</a:t>
            </a:r>
            <a:r>
              <a:rPr lang="en-US" dirty="0" smtClean="0"/>
              <a:t>	</a:t>
            </a:r>
            <a:r>
              <a:rPr lang="en-US" b="1" dirty="0" smtClean="0"/>
              <a:t>One </a:t>
            </a:r>
            <a:r>
              <a:rPr lang="en-US" b="1" dirty="0"/>
              <a:t>LHS is deputed to supervise about 20-25 LHWs </a:t>
            </a:r>
            <a:r>
              <a:rPr lang="en-US" dirty="0"/>
              <a:t>of an area. LHS of rural areas are provided with the vehicle and driver whereas the LHS of urban areas are given fixed travelling allowance (FTA).</a:t>
            </a:r>
          </a:p>
          <a:p>
            <a:pPr algn="just"/>
            <a:endParaRPr lang="en-US" dirty="0"/>
          </a:p>
        </p:txBody>
      </p:sp>
    </p:spTree>
    <p:extLst>
      <p:ext uri="{BB962C8B-B14F-4D97-AF65-F5344CB8AC3E}">
        <p14:creationId xmlns:p14="http://schemas.microsoft.com/office/powerpoint/2010/main" val="270064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95868"/>
            <a:ext cx="10018713" cy="872067"/>
          </a:xfrm>
        </p:spPr>
        <p:txBody>
          <a:bodyPr/>
          <a:lstStyle/>
          <a:p>
            <a:pPr algn="l"/>
            <a:r>
              <a:rPr lang="en-US" b="1" dirty="0" smtClean="0"/>
              <a:t>Nature of Activities:</a:t>
            </a:r>
            <a:endParaRPr lang="en-US" dirty="0"/>
          </a:p>
        </p:txBody>
      </p:sp>
      <p:sp>
        <p:nvSpPr>
          <p:cNvPr id="3" name="Content Placeholder 2"/>
          <p:cNvSpPr>
            <a:spLocks noGrp="1"/>
          </p:cNvSpPr>
          <p:nvPr>
            <p:ph idx="1"/>
          </p:nvPr>
        </p:nvSpPr>
        <p:spPr>
          <a:xfrm>
            <a:off x="1484310" y="1557867"/>
            <a:ext cx="10191017" cy="4865511"/>
          </a:xfrm>
        </p:spPr>
        <p:txBody>
          <a:bodyPr>
            <a:normAutofit fontScale="85000" lnSpcReduction="10000"/>
          </a:bodyPr>
          <a:lstStyle/>
          <a:p>
            <a:pPr algn="just">
              <a:buFont typeface="Wingdings" panose="05000000000000000000" pitchFamily="2" charset="2"/>
              <a:buChar char="Ø"/>
            </a:pPr>
            <a:r>
              <a:rPr lang="en-US" dirty="0"/>
              <a:t>LHWs act as liaison between formal health system and </a:t>
            </a:r>
            <a:r>
              <a:rPr lang="en-US" dirty="0" smtClean="0"/>
              <a:t>community.</a:t>
            </a:r>
          </a:p>
          <a:p>
            <a:pPr algn="just">
              <a:buFont typeface="Wingdings" panose="05000000000000000000" pitchFamily="2" charset="2"/>
              <a:buChar char="Ø"/>
            </a:pPr>
            <a:r>
              <a:rPr lang="en-US" dirty="0" smtClean="0"/>
              <a:t>LHW </a:t>
            </a:r>
            <a:r>
              <a:rPr lang="en-US" dirty="0"/>
              <a:t>disseminates health messages to the community on hygiene/sanitation and mother &amp; child </a:t>
            </a:r>
            <a:r>
              <a:rPr lang="en-US" dirty="0" smtClean="0"/>
              <a:t>health.</a:t>
            </a:r>
          </a:p>
          <a:p>
            <a:pPr algn="just">
              <a:buFont typeface="Wingdings" panose="05000000000000000000" pitchFamily="2" charset="2"/>
              <a:buChar char="Ø"/>
            </a:pPr>
            <a:r>
              <a:rPr lang="en-US" dirty="0" smtClean="0"/>
              <a:t>LHWs </a:t>
            </a:r>
            <a:r>
              <a:rPr lang="en-US" dirty="0"/>
              <a:t>register all the married women (15-49 years of age) of their area for motivation and counselling of family </a:t>
            </a:r>
            <a:r>
              <a:rPr lang="en-US" dirty="0" smtClean="0"/>
              <a:t>planning.</a:t>
            </a:r>
          </a:p>
          <a:p>
            <a:pPr algn="just">
              <a:buFont typeface="Wingdings" panose="05000000000000000000" pitchFamily="2" charset="2"/>
              <a:buChar char="Ø"/>
            </a:pPr>
            <a:r>
              <a:rPr lang="en-US" dirty="0" smtClean="0"/>
              <a:t>She </a:t>
            </a:r>
            <a:r>
              <a:rPr lang="en-US" dirty="0"/>
              <a:t>provides contraceptive materials to their clients and essential drugs for treatment of minor ailments like diarrhea, malaria, acute respiratory tract infection, intestinal worms </a:t>
            </a:r>
            <a:r>
              <a:rPr lang="en-US" dirty="0" smtClean="0"/>
              <a:t>etc.</a:t>
            </a:r>
          </a:p>
          <a:p>
            <a:pPr algn="just">
              <a:buFont typeface="Wingdings" panose="05000000000000000000" pitchFamily="2" charset="2"/>
              <a:buChar char="Ø"/>
            </a:pPr>
            <a:r>
              <a:rPr lang="en-US" dirty="0" smtClean="0"/>
              <a:t>She </a:t>
            </a:r>
            <a:r>
              <a:rPr lang="en-US" dirty="0"/>
              <a:t>co-ordinates with the EPI </a:t>
            </a:r>
            <a:r>
              <a:rPr lang="en-US" dirty="0" err="1"/>
              <a:t>Programme</a:t>
            </a:r>
            <a:r>
              <a:rPr lang="en-US" dirty="0"/>
              <a:t> to improve vaccination status of the women and </a:t>
            </a:r>
            <a:r>
              <a:rPr lang="en-US" dirty="0" smtClean="0"/>
              <a:t>children.</a:t>
            </a:r>
          </a:p>
          <a:p>
            <a:pPr algn="just">
              <a:buFont typeface="Wingdings" panose="05000000000000000000" pitchFamily="2" charset="2"/>
              <a:buChar char="Ø"/>
            </a:pPr>
            <a:r>
              <a:rPr lang="en-US" dirty="0" smtClean="0"/>
              <a:t>The </a:t>
            </a:r>
            <a:r>
              <a:rPr lang="en-US" dirty="0"/>
              <a:t>main job of LHWs is to </a:t>
            </a:r>
            <a:r>
              <a:rPr lang="en-US" dirty="0" err="1"/>
              <a:t>organise</a:t>
            </a:r>
            <a:r>
              <a:rPr lang="en-US" dirty="0"/>
              <a:t> the community by developing women groups and Health committees in her area</a:t>
            </a:r>
            <a:r>
              <a:rPr lang="en-US" dirty="0" smtClean="0"/>
              <a:t>.</a:t>
            </a:r>
          </a:p>
          <a:p>
            <a:pPr algn="just">
              <a:buFont typeface="Wingdings" panose="05000000000000000000" pitchFamily="2" charset="2"/>
              <a:buChar char="Ø"/>
            </a:pPr>
            <a:r>
              <a:rPr lang="en-US" dirty="0" smtClean="0"/>
              <a:t> </a:t>
            </a:r>
            <a:r>
              <a:rPr lang="en-US" dirty="0"/>
              <a:t>LHWs discuss with the community issues related with health, hygiene, nutrition, sanitation and family planning. They emphasis their relevance towards improved quality of life.</a:t>
            </a:r>
            <a:br>
              <a:rPr lang="en-US" dirty="0"/>
            </a:br>
            <a:endParaRPr lang="en-US" dirty="0"/>
          </a:p>
        </p:txBody>
      </p:sp>
    </p:spTree>
    <p:extLst>
      <p:ext uri="{BB962C8B-B14F-4D97-AF65-F5344CB8AC3E}">
        <p14:creationId xmlns:p14="http://schemas.microsoft.com/office/powerpoint/2010/main" val="168283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Resources of the Program:</a:t>
            </a:r>
            <a:endParaRPr lang="en-US" dirty="0"/>
          </a:p>
        </p:txBody>
      </p:sp>
      <p:sp>
        <p:nvSpPr>
          <p:cNvPr id="3" name="Content Placeholder 2"/>
          <p:cNvSpPr>
            <a:spLocks noGrp="1"/>
          </p:cNvSpPr>
          <p:nvPr>
            <p:ph idx="1"/>
          </p:nvPr>
        </p:nvSpPr>
        <p:spPr>
          <a:xfrm>
            <a:off x="1484310" y="1338146"/>
            <a:ext cx="10018713" cy="4453055"/>
          </a:xfrm>
        </p:spPr>
        <p:txBody>
          <a:bodyPr/>
          <a:lstStyle/>
          <a:p>
            <a:pPr marL="0" indent="0" algn="just">
              <a:buNone/>
            </a:pPr>
            <a:r>
              <a:rPr lang="en-US" dirty="0" smtClean="0"/>
              <a:t>		90</a:t>
            </a:r>
            <a:r>
              <a:rPr lang="en-US" dirty="0"/>
              <a:t>% resources are allocated by </a:t>
            </a:r>
            <a:r>
              <a:rPr lang="en-US" dirty="0" err="1"/>
              <a:t>GoP</a:t>
            </a:r>
            <a:r>
              <a:rPr lang="en-US" dirty="0"/>
              <a:t>. In addition, International agencies like UNICEF, UNFPA, WHO, DFID and JICA </a:t>
            </a:r>
            <a:r>
              <a:rPr lang="en-US" dirty="0" err="1"/>
              <a:t>etc</a:t>
            </a:r>
            <a:r>
              <a:rPr lang="en-US" dirty="0"/>
              <a:t> are providing 10% financial assistance in form of contraceptives. In the new PC-1 for the period 2003-2008, an amount of </a:t>
            </a:r>
            <a:r>
              <a:rPr lang="en-US" dirty="0" err="1"/>
              <a:t>Rs</a:t>
            </a:r>
            <a:r>
              <a:rPr lang="en-US" dirty="0"/>
              <a:t> 21.5 billion would be required. An amount of </a:t>
            </a:r>
            <a:r>
              <a:rPr lang="en-US" dirty="0" err="1"/>
              <a:t>Rs</a:t>
            </a:r>
            <a:r>
              <a:rPr lang="en-US" dirty="0"/>
              <a:t> 23 billion has already been reflected in the Ten Year Perspective Plan of Planning Commission for the LHWs </a:t>
            </a:r>
            <a:r>
              <a:rPr lang="en-US" dirty="0" err="1"/>
              <a:t>Programme</a:t>
            </a:r>
            <a:r>
              <a:rPr lang="en-US" dirty="0"/>
              <a:t> by the year 2011.</a:t>
            </a:r>
            <a:br>
              <a:rPr lang="en-US" dirty="0"/>
            </a:br>
            <a:endParaRPr lang="en-US" dirty="0"/>
          </a:p>
        </p:txBody>
      </p:sp>
    </p:spTree>
    <p:extLst>
      <p:ext uri="{BB962C8B-B14F-4D97-AF65-F5344CB8AC3E}">
        <p14:creationId xmlns:p14="http://schemas.microsoft.com/office/powerpoint/2010/main" val="357416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52707"/>
          </a:xfrm>
        </p:spPr>
        <p:txBody>
          <a:bodyPr/>
          <a:lstStyle/>
          <a:p>
            <a:pPr algn="l"/>
            <a:r>
              <a:rPr lang="en-US" dirty="0" smtClean="0"/>
              <a:t>Strengths of the Program:</a:t>
            </a:r>
            <a:endParaRPr lang="en-US" dirty="0"/>
          </a:p>
        </p:txBody>
      </p:sp>
      <p:sp>
        <p:nvSpPr>
          <p:cNvPr id="3" name="Content Placeholder 2"/>
          <p:cNvSpPr>
            <a:spLocks noGrp="1"/>
          </p:cNvSpPr>
          <p:nvPr>
            <p:ph idx="1"/>
          </p:nvPr>
        </p:nvSpPr>
        <p:spPr>
          <a:xfrm>
            <a:off x="1484310" y="1561171"/>
            <a:ext cx="10018713" cy="4761570"/>
          </a:xfrm>
        </p:spPr>
        <p:txBody>
          <a:bodyPr>
            <a:normAutofit fontScale="92500" lnSpcReduction="10000"/>
          </a:bodyPr>
          <a:lstStyle/>
          <a:p>
            <a:pPr>
              <a:buFont typeface="Wingdings" panose="05000000000000000000" pitchFamily="2" charset="2"/>
              <a:buChar char="Ø"/>
            </a:pPr>
            <a:r>
              <a:rPr lang="en-US" dirty="0"/>
              <a:t>Political commitment</a:t>
            </a:r>
          </a:p>
          <a:p>
            <a:pPr>
              <a:buFont typeface="Wingdings" panose="05000000000000000000" pitchFamily="2" charset="2"/>
              <a:buChar char="Ø"/>
            </a:pPr>
            <a:r>
              <a:rPr lang="en-US" dirty="0" smtClean="0"/>
              <a:t> </a:t>
            </a:r>
            <a:r>
              <a:rPr lang="en-US" dirty="0"/>
              <a:t>Recruitment and Selection procedures</a:t>
            </a:r>
          </a:p>
          <a:p>
            <a:pPr>
              <a:buFont typeface="Wingdings" panose="05000000000000000000" pitchFamily="2" charset="2"/>
              <a:buChar char="Ø"/>
            </a:pPr>
            <a:r>
              <a:rPr lang="en-US" dirty="0" smtClean="0"/>
              <a:t> </a:t>
            </a:r>
            <a:r>
              <a:rPr lang="en-US" dirty="0"/>
              <a:t>Wide coverage outreach – rural areas focused</a:t>
            </a:r>
          </a:p>
          <a:p>
            <a:pPr>
              <a:buFont typeface="Wingdings" panose="05000000000000000000" pitchFamily="2" charset="2"/>
              <a:buChar char="Ø"/>
            </a:pPr>
            <a:r>
              <a:rPr lang="en-US" dirty="0" smtClean="0"/>
              <a:t>Integrations </a:t>
            </a:r>
            <a:r>
              <a:rPr lang="en-US" dirty="0"/>
              <a:t>with healthcare system at upper levels</a:t>
            </a:r>
          </a:p>
          <a:p>
            <a:pPr>
              <a:buFont typeface="Wingdings" panose="05000000000000000000" pitchFamily="2" charset="2"/>
              <a:buChar char="Ø"/>
            </a:pPr>
            <a:r>
              <a:rPr lang="en-US" dirty="0" smtClean="0"/>
              <a:t>Defined </a:t>
            </a:r>
            <a:r>
              <a:rPr lang="en-US" dirty="0"/>
              <a:t>management and supervisory structures</a:t>
            </a:r>
          </a:p>
          <a:p>
            <a:pPr>
              <a:buFont typeface="Wingdings" panose="05000000000000000000" pitchFamily="2" charset="2"/>
              <a:buChar char="Ø"/>
            </a:pPr>
            <a:r>
              <a:rPr lang="en-US" dirty="0" smtClean="0"/>
              <a:t> </a:t>
            </a:r>
            <a:r>
              <a:rPr lang="en-US" dirty="0"/>
              <a:t>Comprehensive healthcare provision</a:t>
            </a:r>
          </a:p>
          <a:p>
            <a:pPr>
              <a:buFont typeface="Wingdings" panose="05000000000000000000" pitchFamily="2" charset="2"/>
              <a:buChar char="Ø"/>
            </a:pPr>
            <a:r>
              <a:rPr lang="en-US" dirty="0" smtClean="0"/>
              <a:t>Management </a:t>
            </a:r>
            <a:r>
              <a:rPr lang="en-US" dirty="0"/>
              <a:t>Information System (MIS)</a:t>
            </a:r>
          </a:p>
          <a:p>
            <a:pPr>
              <a:buFont typeface="Wingdings" panose="05000000000000000000" pitchFamily="2" charset="2"/>
              <a:buChar char="Ø"/>
            </a:pPr>
            <a:r>
              <a:rPr lang="en-US" dirty="0" smtClean="0"/>
              <a:t> </a:t>
            </a:r>
            <a:r>
              <a:rPr lang="en-US" dirty="0"/>
              <a:t>Training of LHWs part of the system</a:t>
            </a:r>
          </a:p>
          <a:p>
            <a:pPr>
              <a:buFont typeface="Wingdings" panose="05000000000000000000" pitchFamily="2" charset="2"/>
              <a:buChar char="Ø"/>
            </a:pPr>
            <a:r>
              <a:rPr lang="en-US" dirty="0" smtClean="0"/>
              <a:t> </a:t>
            </a:r>
            <a:r>
              <a:rPr lang="en-US" dirty="0"/>
              <a:t>Positive impact on health indicators</a:t>
            </a:r>
          </a:p>
          <a:p>
            <a:pPr>
              <a:buFont typeface="Wingdings" panose="05000000000000000000" pitchFamily="2" charset="2"/>
              <a:buChar char="Ø"/>
            </a:pPr>
            <a:r>
              <a:rPr lang="en-US" dirty="0" smtClean="0"/>
              <a:t> </a:t>
            </a:r>
            <a:r>
              <a:rPr lang="en-US" dirty="0"/>
              <a:t>Cost effective intervention</a:t>
            </a:r>
          </a:p>
          <a:p>
            <a:endParaRPr lang="en-US" dirty="0"/>
          </a:p>
        </p:txBody>
      </p:sp>
    </p:spTree>
    <p:extLst>
      <p:ext uri="{BB962C8B-B14F-4D97-AF65-F5344CB8AC3E}">
        <p14:creationId xmlns:p14="http://schemas.microsoft.com/office/powerpoint/2010/main" val="225927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4220"/>
          </a:xfrm>
        </p:spPr>
        <p:txBody>
          <a:bodyPr/>
          <a:lstStyle/>
          <a:p>
            <a:pPr algn="l"/>
            <a:r>
              <a:rPr lang="en-US" dirty="0" smtClean="0"/>
              <a:t>Weaknesses of the Program:</a:t>
            </a:r>
            <a:endParaRPr lang="en-US" dirty="0"/>
          </a:p>
        </p:txBody>
      </p:sp>
      <p:sp>
        <p:nvSpPr>
          <p:cNvPr id="3" name="Content Placeholder 2"/>
          <p:cNvSpPr>
            <a:spLocks noGrp="1"/>
          </p:cNvSpPr>
          <p:nvPr>
            <p:ph idx="1"/>
          </p:nvPr>
        </p:nvSpPr>
        <p:spPr>
          <a:xfrm>
            <a:off x="1484310" y="1550021"/>
            <a:ext cx="10018713" cy="4850779"/>
          </a:xfrm>
        </p:spPr>
        <p:txBody>
          <a:bodyPr>
            <a:normAutofit fontScale="85000" lnSpcReduction="20000"/>
          </a:bodyPr>
          <a:lstStyle/>
          <a:p>
            <a:pPr>
              <a:buFont typeface="Wingdings" panose="05000000000000000000" pitchFamily="2" charset="2"/>
              <a:buChar char="Ø"/>
            </a:pPr>
            <a:r>
              <a:rPr lang="en-US" dirty="0"/>
              <a:t>Poor management at lower level</a:t>
            </a:r>
          </a:p>
          <a:p>
            <a:pPr>
              <a:buFont typeface="Wingdings" panose="05000000000000000000" pitchFamily="2" charset="2"/>
              <a:buChar char="Ø"/>
            </a:pPr>
            <a:r>
              <a:rPr lang="en-US" dirty="0" smtClean="0"/>
              <a:t>Poor </a:t>
            </a:r>
            <a:r>
              <a:rPr lang="en-US" dirty="0"/>
              <a:t>integration at lower levels</a:t>
            </a:r>
          </a:p>
          <a:p>
            <a:pPr>
              <a:buFont typeface="Wingdings" panose="05000000000000000000" pitchFamily="2" charset="2"/>
              <a:buChar char="Ø"/>
            </a:pPr>
            <a:r>
              <a:rPr lang="en-US" dirty="0" smtClean="0"/>
              <a:t> </a:t>
            </a:r>
            <a:r>
              <a:rPr lang="en-US" dirty="0"/>
              <a:t>Problems in salaries payment</a:t>
            </a:r>
          </a:p>
          <a:p>
            <a:pPr>
              <a:buFont typeface="Wingdings" panose="05000000000000000000" pitchFamily="2" charset="2"/>
              <a:buChar char="Ø"/>
            </a:pPr>
            <a:r>
              <a:rPr lang="en-US" dirty="0" smtClean="0"/>
              <a:t> </a:t>
            </a:r>
            <a:r>
              <a:rPr lang="en-US" dirty="0"/>
              <a:t>Job insecurity</a:t>
            </a:r>
          </a:p>
          <a:p>
            <a:pPr>
              <a:buFont typeface="Wingdings" panose="05000000000000000000" pitchFamily="2" charset="2"/>
              <a:buChar char="Ø"/>
            </a:pPr>
            <a:r>
              <a:rPr lang="en-US" dirty="0" smtClean="0"/>
              <a:t> </a:t>
            </a:r>
            <a:r>
              <a:rPr lang="en-US" dirty="0"/>
              <a:t>Weak supplies and equipment provision</a:t>
            </a:r>
          </a:p>
          <a:p>
            <a:pPr>
              <a:buFont typeface="Wingdings" panose="05000000000000000000" pitchFamily="2" charset="2"/>
              <a:buChar char="Ø"/>
            </a:pPr>
            <a:r>
              <a:rPr lang="en-US" dirty="0" smtClean="0"/>
              <a:t> </a:t>
            </a:r>
            <a:r>
              <a:rPr lang="en-US" dirty="0"/>
              <a:t>Weak referral systems</a:t>
            </a:r>
          </a:p>
          <a:p>
            <a:pPr>
              <a:buFont typeface="Wingdings" panose="05000000000000000000" pitchFamily="2" charset="2"/>
              <a:buChar char="Ø"/>
            </a:pPr>
            <a:r>
              <a:rPr lang="en-US" dirty="0" smtClean="0"/>
              <a:t> </a:t>
            </a:r>
            <a:r>
              <a:rPr lang="en-US" dirty="0"/>
              <a:t>Poor integration of MIS with health system</a:t>
            </a:r>
          </a:p>
          <a:p>
            <a:pPr>
              <a:buFont typeface="Wingdings" panose="05000000000000000000" pitchFamily="2" charset="2"/>
              <a:buChar char="Ø"/>
            </a:pPr>
            <a:r>
              <a:rPr lang="en-US" dirty="0" smtClean="0"/>
              <a:t> </a:t>
            </a:r>
            <a:r>
              <a:rPr lang="en-US" dirty="0"/>
              <a:t>Poor supervision and linkages with peripheral health facilities</a:t>
            </a:r>
          </a:p>
          <a:p>
            <a:pPr>
              <a:buFont typeface="Wingdings" panose="05000000000000000000" pitchFamily="2" charset="2"/>
              <a:buChar char="Ø"/>
            </a:pPr>
            <a:r>
              <a:rPr lang="en-US" dirty="0" smtClean="0"/>
              <a:t> </a:t>
            </a:r>
            <a:r>
              <a:rPr lang="en-US" dirty="0"/>
              <a:t>Low quality care in some parts</a:t>
            </a:r>
          </a:p>
          <a:p>
            <a:pPr>
              <a:buFont typeface="Wingdings" panose="05000000000000000000" pitchFamily="2" charset="2"/>
              <a:buChar char="Ø"/>
            </a:pPr>
            <a:r>
              <a:rPr lang="en-US" dirty="0" smtClean="0"/>
              <a:t> </a:t>
            </a:r>
            <a:r>
              <a:rPr lang="en-US" dirty="0"/>
              <a:t>Sinecure contingents</a:t>
            </a:r>
          </a:p>
          <a:p>
            <a:pPr>
              <a:buFont typeface="Wingdings" panose="05000000000000000000" pitchFamily="2" charset="2"/>
              <a:buChar char="Ø"/>
            </a:pPr>
            <a:r>
              <a:rPr lang="en-US" dirty="0" smtClean="0"/>
              <a:t> </a:t>
            </a:r>
            <a:r>
              <a:rPr lang="en-US" dirty="0"/>
              <a:t>Slow progress in meeting targets</a:t>
            </a:r>
          </a:p>
          <a:p>
            <a:pPr>
              <a:buFont typeface="Wingdings" panose="05000000000000000000" pitchFamily="2" charset="2"/>
              <a:buChar char="Ø"/>
            </a:pPr>
            <a:r>
              <a:rPr lang="en-US" dirty="0" smtClean="0"/>
              <a:t> </a:t>
            </a:r>
            <a:r>
              <a:rPr lang="en-US" dirty="0"/>
              <a:t>Less impact in areas like sanitation and breast feeding</a:t>
            </a:r>
          </a:p>
          <a:p>
            <a:endParaRPr lang="en-US" dirty="0"/>
          </a:p>
        </p:txBody>
      </p:sp>
    </p:spTree>
    <p:extLst>
      <p:ext uri="{BB962C8B-B14F-4D97-AF65-F5344CB8AC3E}">
        <p14:creationId xmlns:p14="http://schemas.microsoft.com/office/powerpoint/2010/main" val="2942989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63</TotalTime>
  <Words>355</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Corbel</vt:lpstr>
      <vt:lpstr>Wingdings</vt:lpstr>
      <vt:lpstr>Parallax</vt:lpstr>
      <vt:lpstr>  National Program for Family Planning and Primary Healthcare </vt:lpstr>
      <vt:lpstr>Introduction:</vt:lpstr>
      <vt:lpstr>Major Objectives: </vt:lpstr>
      <vt:lpstr>Concept of LHW:</vt:lpstr>
      <vt:lpstr>Cont</vt:lpstr>
      <vt:lpstr>Nature of Activities:</vt:lpstr>
      <vt:lpstr>Resources of the Program:</vt:lpstr>
      <vt:lpstr>Strengths of the Program:</vt:lpstr>
      <vt:lpstr>Weaknesses of the Program:</vt:lpstr>
      <vt:lpstr>Threats to the Program:</vt:lpstr>
      <vt:lpstr>Impact of the Program:</vt:lpstr>
      <vt:lpstr>Source:</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Program for Family Planning and Primary Healthcare</dc:title>
  <dc:creator>Acer</dc:creator>
  <cp:lastModifiedBy>Abdul Rehman</cp:lastModifiedBy>
  <cp:revision>12</cp:revision>
  <dcterms:created xsi:type="dcterms:W3CDTF">2020-04-25T23:45:49Z</dcterms:created>
  <dcterms:modified xsi:type="dcterms:W3CDTF">2020-04-26T16:41:12Z</dcterms:modified>
</cp:coreProperties>
</file>